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7" r:id="rId2"/>
    <p:sldId id="258" r:id="rId3"/>
  </p:sldIdLst>
  <p:sldSz cx="6858000" cy="9144000" type="screen4x3"/>
  <p:notesSz cx="6735763" cy="9866313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 userDrawn="1">
          <p15:clr>
            <a:srgbClr val="A4A3A4"/>
          </p15:clr>
        </p15:guide>
        <p15:guide id="2" pos="216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80" autoAdjust="0"/>
    <p:restoredTop sz="94660"/>
  </p:normalViewPr>
  <p:slideViewPr>
    <p:cSldViewPr snapToGrid="0" showGuides="1">
      <p:cViewPr varScale="1">
        <p:scale>
          <a:sx n="69" d="100"/>
          <a:sy n="69" d="100"/>
        </p:scale>
        <p:origin x="2290" y="72"/>
      </p:cViewPr>
      <p:guideLst>
        <p:guide orient="horz" pos="2880"/>
        <p:guide pos="216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1496484"/>
            <a:ext cx="5829300" cy="3183467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4802717"/>
            <a:ext cx="5143500" cy="2207683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5DDD74-9455-493A-927E-B4CB9616C3A8}" type="datetimeFigureOut">
              <a:rPr kumimoji="1" lang="ja-JP" altLang="en-US" smtClean="0"/>
              <a:t>2025/9/1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BA0EB3-5C7C-4C32-A38B-2B818B4B2F4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0253325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5DDD74-9455-493A-927E-B4CB9616C3A8}" type="datetimeFigureOut">
              <a:rPr kumimoji="1" lang="ja-JP" altLang="en-US" smtClean="0"/>
              <a:t>2025/9/1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BA0EB3-5C7C-4C32-A38B-2B818B4B2F4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072632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7" y="486834"/>
            <a:ext cx="1478756" cy="7749117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8" y="486834"/>
            <a:ext cx="4350544" cy="7749117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5DDD74-9455-493A-927E-B4CB9616C3A8}" type="datetimeFigureOut">
              <a:rPr kumimoji="1" lang="ja-JP" altLang="en-US" smtClean="0"/>
              <a:t>2025/9/1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BA0EB3-5C7C-4C32-A38B-2B818B4B2F4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663131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5DDD74-9455-493A-927E-B4CB9616C3A8}" type="datetimeFigureOut">
              <a:rPr kumimoji="1" lang="ja-JP" altLang="en-US" smtClean="0"/>
              <a:t>2025/9/1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BA0EB3-5C7C-4C32-A38B-2B818B4B2F4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3376813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916" y="2279653"/>
            <a:ext cx="5915025" cy="3803649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916" y="6119286"/>
            <a:ext cx="5915025" cy="2000249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5DDD74-9455-493A-927E-B4CB9616C3A8}" type="datetimeFigureOut">
              <a:rPr kumimoji="1" lang="ja-JP" altLang="en-US" smtClean="0"/>
              <a:t>2025/9/1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BA0EB3-5C7C-4C32-A38B-2B818B4B2F4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3509295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88" y="2434167"/>
            <a:ext cx="2914650" cy="5801784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863" y="2434167"/>
            <a:ext cx="2914650" cy="5801784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5DDD74-9455-493A-927E-B4CB9616C3A8}" type="datetimeFigureOut">
              <a:rPr kumimoji="1" lang="ja-JP" altLang="en-US" smtClean="0"/>
              <a:t>2025/9/1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BA0EB3-5C7C-4C32-A38B-2B818B4B2F4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751129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486836"/>
            <a:ext cx="5915025" cy="1767417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2381" y="2241551"/>
            <a:ext cx="2901255" cy="1098549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381" y="3340100"/>
            <a:ext cx="2901255" cy="4912784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71863" y="2241551"/>
            <a:ext cx="2915543" cy="1098549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71863" y="3340100"/>
            <a:ext cx="2915543" cy="4912784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5DDD74-9455-493A-927E-B4CB9616C3A8}" type="datetimeFigureOut">
              <a:rPr kumimoji="1" lang="ja-JP" altLang="en-US" smtClean="0"/>
              <a:t>2025/9/1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BA0EB3-5C7C-4C32-A38B-2B818B4B2F4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9840336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5DDD74-9455-493A-927E-B4CB9616C3A8}" type="datetimeFigureOut">
              <a:rPr kumimoji="1" lang="ja-JP" altLang="en-US" smtClean="0"/>
              <a:t>2025/9/1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BA0EB3-5C7C-4C32-A38B-2B818B4B2F4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9033755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5DDD74-9455-493A-927E-B4CB9616C3A8}" type="datetimeFigureOut">
              <a:rPr kumimoji="1" lang="ja-JP" altLang="en-US" smtClean="0"/>
              <a:t>2025/9/1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BA0EB3-5C7C-4C32-A38B-2B818B4B2F4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801536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09600"/>
            <a:ext cx="2211884" cy="21336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5543" y="1316569"/>
            <a:ext cx="3471863" cy="6498167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743200"/>
            <a:ext cx="2211884" cy="508211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5DDD74-9455-493A-927E-B4CB9616C3A8}" type="datetimeFigureOut">
              <a:rPr kumimoji="1" lang="ja-JP" altLang="en-US" smtClean="0"/>
              <a:t>2025/9/1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BA0EB3-5C7C-4C32-A38B-2B818B4B2F4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725481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09600"/>
            <a:ext cx="2211884" cy="21336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915543" y="1316569"/>
            <a:ext cx="3471863" cy="6498167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743200"/>
            <a:ext cx="2211884" cy="508211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5DDD74-9455-493A-927E-B4CB9616C3A8}" type="datetimeFigureOut">
              <a:rPr kumimoji="1" lang="ja-JP" altLang="en-US" smtClean="0"/>
              <a:t>2025/9/1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BA0EB3-5C7C-4C32-A38B-2B818B4B2F4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862976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1488" y="486836"/>
            <a:ext cx="5915025" cy="176741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488" y="2434167"/>
            <a:ext cx="5915025" cy="580178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1488" y="8475136"/>
            <a:ext cx="154305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15DDD74-9455-493A-927E-B4CB9616C3A8}" type="datetimeFigureOut">
              <a:rPr kumimoji="1" lang="ja-JP" altLang="en-US" smtClean="0"/>
              <a:t>2025/9/1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1713" y="8475136"/>
            <a:ext cx="2314575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43463" y="8475136"/>
            <a:ext cx="154305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DBA0EB3-5C7C-4C32-A38B-2B818B4B2F4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7776440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kumimoji="1"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kumimoji="1"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jpe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Relationship Id="rId9" Type="http://schemas.openxmlformats.org/officeDocument/2006/relationships/image" Target="../media/image8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シンプルなオレンジ風船イラストのフリー素材｜イラストイメージ">
            <a:extLst>
              <a:ext uri="{FF2B5EF4-FFF2-40B4-BE49-F238E27FC236}">
                <a16:creationId xmlns:a16="http://schemas.microsoft.com/office/drawing/2014/main" id="{F43AFFE7-A53E-4350-81A7-BFDB00862BD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380" t="3948" r="19958" b="11693"/>
          <a:stretch/>
        </p:blipFill>
        <p:spPr bwMode="auto">
          <a:xfrm>
            <a:off x="228687" y="202913"/>
            <a:ext cx="636983" cy="9319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443,100点を超える風船のイラスト素材、ロイヤリティフリーのベクター素材グラフィックスとクリップアート - iStock | 風船 空, 気球,  シャボン玉">
            <a:extLst>
              <a:ext uri="{FF2B5EF4-FFF2-40B4-BE49-F238E27FC236}">
                <a16:creationId xmlns:a16="http://schemas.microsoft.com/office/drawing/2014/main" id="{51F1FF97-E1E2-4333-9484-AAF0B8A70D8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04732" y="4660672"/>
            <a:ext cx="1134816" cy="1134816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14,900点を超えるピンクリボンのイラスト素材、ロイヤリティフリーのベクター素材グラフィックスとクリップアート - iStock | 乳がん, リボン  ピンク, 飾りリボン">
            <a:extLst>
              <a:ext uri="{FF2B5EF4-FFF2-40B4-BE49-F238E27FC236}">
                <a16:creationId xmlns:a16="http://schemas.microsoft.com/office/drawing/2014/main" id="{9280168A-522A-46FA-8F3D-A77BCE68847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890" t="14506" r="23442" b="6895"/>
          <a:stretch/>
        </p:blipFill>
        <p:spPr bwMode="auto">
          <a:xfrm>
            <a:off x="6019506" y="202913"/>
            <a:ext cx="797442" cy="1167887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304CADF4-91FB-42A1-A776-BCABAC73B6E1}"/>
              </a:ext>
            </a:extLst>
          </p:cNvPr>
          <p:cNvSpPr txBox="1"/>
          <p:nvPr/>
        </p:nvSpPr>
        <p:spPr>
          <a:xfrm>
            <a:off x="547179" y="253368"/>
            <a:ext cx="594374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2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令和７年度　春日井市民病院　</a:t>
            </a:r>
            <a:endParaRPr lang="en-US" altLang="ja-JP" sz="2400" b="1" dirty="0">
              <a:solidFill>
                <a:schemeClr val="tx1">
                  <a:lumMod val="65000"/>
                  <a:lumOff val="35000"/>
                </a:schemeClr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 algn="ctr"/>
            <a:r>
              <a:rPr lang="ja-JP" altLang="en-US" sz="2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緩和ケアイベント・ピンクリボン月間</a:t>
            </a:r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06F63352-F8BB-494A-830F-191FED6BBD24}"/>
              </a:ext>
            </a:extLst>
          </p:cNvPr>
          <p:cNvSpPr txBox="1"/>
          <p:nvPr/>
        </p:nvSpPr>
        <p:spPr>
          <a:xfrm>
            <a:off x="2191973" y="2067861"/>
            <a:ext cx="2351926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ja-JP" altLang="en-US" sz="2100" b="1" dirty="0">
                <a:solidFill>
                  <a:srgbClr val="FF6699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緩和ケアウィーク</a:t>
            </a:r>
            <a:endParaRPr lang="en-US" altLang="ja-JP" sz="2100" b="1" dirty="0">
              <a:solidFill>
                <a:srgbClr val="FF6699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2F74C0A0-2785-4BBC-BC21-1FCD9ACFDFDD}"/>
              </a:ext>
            </a:extLst>
          </p:cNvPr>
          <p:cNvSpPr txBox="1"/>
          <p:nvPr/>
        </p:nvSpPr>
        <p:spPr>
          <a:xfrm>
            <a:off x="2523944" y="5192708"/>
            <a:ext cx="1810112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ja-JP" altLang="en-US" sz="2100" b="1" dirty="0">
                <a:solidFill>
                  <a:srgbClr val="FF6699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緩和ケアデイ</a:t>
            </a:r>
            <a:endParaRPr lang="en-US" altLang="ja-JP" sz="2100" b="1" dirty="0">
              <a:solidFill>
                <a:srgbClr val="FF6699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A3B576DB-FF7C-45C2-B720-5FE9B888D63F}"/>
              </a:ext>
            </a:extLst>
          </p:cNvPr>
          <p:cNvSpPr txBox="1"/>
          <p:nvPr/>
        </p:nvSpPr>
        <p:spPr>
          <a:xfrm>
            <a:off x="118444" y="2475590"/>
            <a:ext cx="6621104" cy="1200329"/>
          </a:xfrm>
          <a:prstGeom prst="rect">
            <a:avLst/>
          </a:prstGeom>
          <a:noFill/>
          <a:ln w="28575">
            <a:solidFill>
              <a:srgbClr val="FFCC66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ja-JP" altLang="en-US" b="1" dirty="0">
                <a:highlight>
                  <a:srgbClr val="FFCC66"/>
                </a:highlight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令和７年</a:t>
            </a:r>
            <a:r>
              <a:rPr lang="en-US" altLang="ja-JP" b="1" dirty="0">
                <a:highlight>
                  <a:srgbClr val="FFCC66"/>
                </a:highlight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10</a:t>
            </a:r>
            <a:r>
              <a:rPr lang="ja-JP" altLang="en-US" b="1" dirty="0">
                <a:highlight>
                  <a:srgbClr val="FFCC66"/>
                </a:highlight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月６日（月）～</a:t>
            </a:r>
            <a:r>
              <a:rPr lang="en-US" altLang="ja-JP" b="1" dirty="0">
                <a:highlight>
                  <a:srgbClr val="FFCC66"/>
                </a:highlight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10</a:t>
            </a:r>
            <a:r>
              <a:rPr lang="ja-JP" altLang="en-US" b="1" dirty="0">
                <a:highlight>
                  <a:srgbClr val="FFCC66"/>
                </a:highlight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月</a:t>
            </a:r>
            <a:r>
              <a:rPr lang="en-US" altLang="ja-JP" b="1" dirty="0">
                <a:highlight>
                  <a:srgbClr val="FFCC66"/>
                </a:highlight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24</a:t>
            </a:r>
            <a:r>
              <a:rPr lang="ja-JP" altLang="en-US" b="1" dirty="0">
                <a:highlight>
                  <a:srgbClr val="FFCC66"/>
                </a:highlight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日（金）</a:t>
            </a:r>
            <a:endParaRPr lang="en-US" altLang="ja-JP" b="1" dirty="0">
              <a:highlight>
                <a:srgbClr val="FFCC66"/>
              </a:highlight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 algn="ctr"/>
            <a:r>
              <a:rPr lang="ja-JP" altLang="en-US" b="1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当院のがん、緩和ケアの取り組み、乳がん検診の推進等の</a:t>
            </a:r>
            <a:endParaRPr lang="en-US" altLang="ja-JP" b="1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 algn="ctr"/>
            <a:r>
              <a:rPr lang="ja-JP" altLang="en-US" b="1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ポスター掲示</a:t>
            </a:r>
            <a:endParaRPr lang="en-US" altLang="ja-JP" b="1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 algn="ctr"/>
            <a:r>
              <a:rPr lang="ja-JP" altLang="en-US" b="1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場所：</a:t>
            </a:r>
            <a:r>
              <a:rPr lang="en-US" altLang="ja-JP" b="1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1</a:t>
            </a:r>
            <a:r>
              <a:rPr lang="ja-JP" altLang="en-US" b="1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階中央ホール</a:t>
            </a:r>
            <a:endParaRPr lang="en-US" altLang="ja-JP" b="1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grpSp>
        <p:nvGrpSpPr>
          <p:cNvPr id="3" name="グループ化 2">
            <a:extLst>
              <a:ext uri="{FF2B5EF4-FFF2-40B4-BE49-F238E27FC236}">
                <a16:creationId xmlns:a16="http://schemas.microsoft.com/office/drawing/2014/main" id="{E69716FB-AF70-476E-93C0-734D312E17D2}"/>
              </a:ext>
            </a:extLst>
          </p:cNvPr>
          <p:cNvGrpSpPr/>
          <p:nvPr/>
        </p:nvGrpSpPr>
        <p:grpSpPr>
          <a:xfrm>
            <a:off x="76199" y="5575005"/>
            <a:ext cx="6663350" cy="1057763"/>
            <a:chOff x="76199" y="5203346"/>
            <a:chExt cx="6663350" cy="1057763"/>
          </a:xfrm>
        </p:grpSpPr>
        <p:sp useBgFill="1">
          <p:nvSpPr>
            <p:cNvPr id="9" name="テキスト ボックス 8">
              <a:extLst>
                <a:ext uri="{FF2B5EF4-FFF2-40B4-BE49-F238E27FC236}">
                  <a16:creationId xmlns:a16="http://schemas.microsoft.com/office/drawing/2014/main" id="{0885BB61-EFAD-4956-AB1F-5661F1B809F6}"/>
                </a:ext>
              </a:extLst>
            </p:cNvPr>
            <p:cNvSpPr txBox="1"/>
            <p:nvPr/>
          </p:nvSpPr>
          <p:spPr>
            <a:xfrm>
              <a:off x="76199" y="5515585"/>
              <a:ext cx="3352797" cy="738664"/>
            </a:xfrm>
            <a:prstGeom prst="rect">
              <a:avLst/>
            </a:prstGeom>
            <a:ln w="28575">
              <a:solidFill>
                <a:srgbClr val="FFCC66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ja-JP" altLang="en-US" sz="1400" b="1" dirty="0">
                  <a:latin typeface="HG丸ｺﾞｼｯｸM-PRO" panose="020F0600000000000000" pitchFamily="50" charset="-128"/>
                  <a:ea typeface="HG丸ｺﾞｼｯｸM-PRO" panose="020F0600000000000000" pitchFamily="50" charset="-128"/>
                </a:rPr>
                <a:t>時 間 ：</a:t>
              </a:r>
              <a:r>
                <a:rPr lang="en-US" altLang="ja-JP" sz="1400" b="1" dirty="0">
                  <a:latin typeface="HG丸ｺﾞｼｯｸM-PRO" panose="020F0600000000000000" pitchFamily="50" charset="-128"/>
                  <a:ea typeface="HG丸ｺﾞｼｯｸM-PRO" panose="020F0600000000000000" pitchFamily="50" charset="-128"/>
                </a:rPr>
                <a:t>10</a:t>
              </a:r>
              <a:r>
                <a:rPr lang="ja-JP" altLang="en-US" sz="1400" b="1" dirty="0">
                  <a:latin typeface="HG丸ｺﾞｼｯｸM-PRO" panose="020F0600000000000000" pitchFamily="50" charset="-128"/>
                  <a:ea typeface="HG丸ｺﾞｼｯｸM-PRO" panose="020F0600000000000000" pitchFamily="50" charset="-128"/>
                </a:rPr>
                <a:t>時～</a:t>
              </a:r>
              <a:r>
                <a:rPr lang="en-US" altLang="ja-JP" sz="1400" b="1" dirty="0">
                  <a:latin typeface="HG丸ｺﾞｼｯｸM-PRO" panose="020F0600000000000000" pitchFamily="50" charset="-128"/>
                  <a:ea typeface="HG丸ｺﾞｼｯｸM-PRO" panose="020F0600000000000000" pitchFamily="50" charset="-128"/>
                </a:rPr>
                <a:t>12</a:t>
              </a:r>
              <a:r>
                <a:rPr lang="ja-JP" altLang="en-US" sz="1400" b="1" dirty="0">
                  <a:latin typeface="HG丸ｺﾞｼｯｸM-PRO" panose="020F0600000000000000" pitchFamily="50" charset="-128"/>
                  <a:ea typeface="HG丸ｺﾞｼｯｸM-PRO" panose="020F0600000000000000" pitchFamily="50" charset="-128"/>
                </a:rPr>
                <a:t>時　</a:t>
              </a:r>
              <a:endParaRPr lang="en-US" altLang="ja-JP" sz="1400" b="1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endParaRPr>
            </a:p>
            <a:p>
              <a:r>
                <a:rPr lang="ja-JP" altLang="en-US" sz="1400" b="1" dirty="0">
                  <a:latin typeface="HG丸ｺﾞｼｯｸM-PRO" panose="020F0600000000000000" pitchFamily="50" charset="-128"/>
                  <a:ea typeface="HG丸ｺﾞｼｯｸM-PRO" panose="020F0600000000000000" pitchFamily="50" charset="-128"/>
                </a:rPr>
                <a:t>場 所 ：</a:t>
              </a:r>
              <a:r>
                <a:rPr lang="en-US" altLang="ja-JP" sz="1400" b="1" dirty="0">
                  <a:latin typeface="HG丸ｺﾞｼｯｸM-PRO" panose="020F0600000000000000" pitchFamily="50" charset="-128"/>
                  <a:ea typeface="HG丸ｺﾞｼｯｸM-PRO" panose="020F0600000000000000" pitchFamily="50" charset="-128"/>
                </a:rPr>
                <a:t>1</a:t>
              </a:r>
              <a:r>
                <a:rPr lang="ja-JP" altLang="en-US" sz="1400" b="1" dirty="0">
                  <a:latin typeface="HG丸ｺﾞｼｯｸM-PRO" panose="020F0600000000000000" pitchFamily="50" charset="-128"/>
                  <a:ea typeface="HG丸ｺﾞｼｯｸM-PRO" panose="020F0600000000000000" pitchFamily="50" charset="-128"/>
                </a:rPr>
                <a:t>階中央ホール</a:t>
              </a:r>
              <a:endParaRPr lang="en-US" altLang="ja-JP" sz="1400" b="1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endParaRPr>
            </a:p>
            <a:p>
              <a:r>
                <a:rPr lang="ja-JP" altLang="en-US" sz="1400" b="1" dirty="0">
                  <a:latin typeface="HG丸ｺﾞｼｯｸM-PRO" panose="020F0600000000000000" pitchFamily="50" charset="-128"/>
                  <a:ea typeface="HG丸ｺﾞｼｯｸM-PRO" panose="020F0600000000000000" pitchFamily="50" charset="-128"/>
                </a:rPr>
                <a:t>内 容 ：ミーネットによるがん相談会</a:t>
              </a:r>
              <a:endParaRPr lang="en-US" altLang="ja-JP" sz="1400" b="1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endParaRPr>
            </a:p>
          </p:txBody>
        </p:sp>
        <p:sp>
          <p:nvSpPr>
            <p:cNvPr id="12" name="テキスト ボックス 11">
              <a:extLst>
                <a:ext uri="{FF2B5EF4-FFF2-40B4-BE49-F238E27FC236}">
                  <a16:creationId xmlns:a16="http://schemas.microsoft.com/office/drawing/2014/main" id="{C0C4D1A2-A26C-495C-A032-9669BBF7FB4A}"/>
                </a:ext>
              </a:extLst>
            </p:cNvPr>
            <p:cNvSpPr txBox="1"/>
            <p:nvPr/>
          </p:nvSpPr>
          <p:spPr>
            <a:xfrm>
              <a:off x="3519054" y="5522445"/>
              <a:ext cx="3220495" cy="738664"/>
            </a:xfrm>
            <a:prstGeom prst="rect">
              <a:avLst/>
            </a:prstGeom>
            <a:noFill/>
            <a:ln w="28575">
              <a:solidFill>
                <a:srgbClr val="FFCC66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ja-JP" altLang="en-US" sz="1400" b="1" dirty="0">
                  <a:latin typeface="HG丸ｺﾞｼｯｸM-PRO" panose="020F0600000000000000" pitchFamily="50" charset="-128"/>
                  <a:ea typeface="HG丸ｺﾞｼｯｸM-PRO" panose="020F0600000000000000" pitchFamily="50" charset="-128"/>
                </a:rPr>
                <a:t>時 間 ：</a:t>
              </a:r>
              <a:r>
                <a:rPr lang="en-US" altLang="ja-JP" sz="1400" b="1" dirty="0">
                  <a:latin typeface="HG丸ｺﾞｼｯｸM-PRO" panose="020F0600000000000000" pitchFamily="50" charset="-128"/>
                  <a:ea typeface="HG丸ｺﾞｼｯｸM-PRO" panose="020F0600000000000000" pitchFamily="50" charset="-128"/>
                </a:rPr>
                <a:t>10</a:t>
              </a:r>
              <a:r>
                <a:rPr lang="ja-JP" altLang="en-US" sz="1400" b="1" dirty="0">
                  <a:latin typeface="HG丸ｺﾞｼｯｸM-PRO" panose="020F0600000000000000" pitchFamily="50" charset="-128"/>
                  <a:ea typeface="HG丸ｺﾞｼｯｸM-PRO" panose="020F0600000000000000" pitchFamily="50" charset="-128"/>
                </a:rPr>
                <a:t>時</a:t>
              </a:r>
              <a:r>
                <a:rPr lang="en-US" altLang="ja-JP" sz="1400" b="1" dirty="0">
                  <a:latin typeface="HG丸ｺﾞｼｯｸM-PRO" panose="020F0600000000000000" pitchFamily="50" charset="-128"/>
                  <a:ea typeface="HG丸ｺﾞｼｯｸM-PRO" panose="020F0600000000000000" pitchFamily="50" charset="-128"/>
                </a:rPr>
                <a:t>30</a:t>
              </a:r>
              <a:r>
                <a:rPr lang="ja-JP" altLang="en-US" sz="1400" b="1" dirty="0">
                  <a:latin typeface="HG丸ｺﾞｼｯｸM-PRO" panose="020F0600000000000000" pitchFamily="50" charset="-128"/>
                  <a:ea typeface="HG丸ｺﾞｼｯｸM-PRO" panose="020F0600000000000000" pitchFamily="50" charset="-128"/>
                </a:rPr>
                <a:t>分～</a:t>
              </a:r>
              <a:r>
                <a:rPr lang="en-US" altLang="ja-JP" sz="1400" b="1" dirty="0">
                  <a:latin typeface="HG丸ｺﾞｼｯｸM-PRO" panose="020F0600000000000000" pitchFamily="50" charset="-128"/>
                  <a:ea typeface="HG丸ｺﾞｼｯｸM-PRO" panose="020F0600000000000000" pitchFamily="50" charset="-128"/>
                </a:rPr>
                <a:t>13</a:t>
              </a:r>
              <a:r>
                <a:rPr lang="ja-JP" altLang="en-US" sz="1400" b="1" dirty="0">
                  <a:latin typeface="HG丸ｺﾞｼｯｸM-PRO" panose="020F0600000000000000" pitchFamily="50" charset="-128"/>
                  <a:ea typeface="HG丸ｺﾞｼｯｸM-PRO" panose="020F0600000000000000" pitchFamily="50" charset="-128"/>
                </a:rPr>
                <a:t>時</a:t>
              </a:r>
              <a:r>
                <a:rPr lang="en-US" altLang="ja-JP" sz="1400" b="1" dirty="0">
                  <a:latin typeface="HG丸ｺﾞｼｯｸM-PRO" panose="020F0600000000000000" pitchFamily="50" charset="-128"/>
                  <a:ea typeface="HG丸ｺﾞｼｯｸM-PRO" panose="020F0600000000000000" pitchFamily="50" charset="-128"/>
                </a:rPr>
                <a:t>30</a:t>
              </a:r>
              <a:r>
                <a:rPr lang="ja-JP" altLang="en-US" sz="1400" b="1" dirty="0">
                  <a:latin typeface="HG丸ｺﾞｼｯｸM-PRO" panose="020F0600000000000000" pitchFamily="50" charset="-128"/>
                  <a:ea typeface="HG丸ｺﾞｼｯｸM-PRO" panose="020F0600000000000000" pitchFamily="50" charset="-128"/>
                </a:rPr>
                <a:t>分</a:t>
              </a:r>
              <a:endParaRPr lang="en-US" altLang="ja-JP" sz="1400" b="1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endParaRPr>
            </a:p>
            <a:p>
              <a:r>
                <a:rPr lang="ja-JP" altLang="en-US" sz="1400" b="1" dirty="0">
                  <a:latin typeface="HG丸ｺﾞｼｯｸM-PRO" panose="020F0600000000000000" pitchFamily="50" charset="-128"/>
                  <a:ea typeface="HG丸ｺﾞｼｯｸM-PRO" panose="020F0600000000000000" pitchFamily="50" charset="-128"/>
                </a:rPr>
                <a:t>場 所 ：</a:t>
              </a:r>
              <a:r>
                <a:rPr lang="en-US" altLang="ja-JP" sz="1400" b="1" dirty="0">
                  <a:latin typeface="HG丸ｺﾞｼｯｸM-PRO" panose="020F0600000000000000" pitchFamily="50" charset="-128"/>
                  <a:ea typeface="HG丸ｺﾞｼｯｸM-PRO" panose="020F0600000000000000" pitchFamily="50" charset="-128"/>
                </a:rPr>
                <a:t>3</a:t>
              </a:r>
              <a:r>
                <a:rPr lang="ja-JP" altLang="en-US" sz="1400" b="1" dirty="0">
                  <a:latin typeface="HG丸ｺﾞｼｯｸM-PRO" panose="020F0600000000000000" pitchFamily="50" charset="-128"/>
                  <a:ea typeface="HG丸ｺﾞｼｯｸM-PRO" panose="020F0600000000000000" pitchFamily="50" charset="-128"/>
                </a:rPr>
                <a:t>階講堂</a:t>
              </a:r>
              <a:endParaRPr lang="en-US" altLang="ja-JP" sz="1400" b="1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endParaRPr>
            </a:p>
            <a:p>
              <a:r>
                <a:rPr lang="ja-JP" altLang="en-US" sz="1400" b="1" dirty="0">
                  <a:latin typeface="HG丸ｺﾞｼｯｸM-PRO" panose="020F0600000000000000" pitchFamily="50" charset="-128"/>
                  <a:ea typeface="HG丸ｺﾞｼｯｸM-PRO" panose="020F0600000000000000" pitchFamily="50" charset="-128"/>
                </a:rPr>
                <a:t>内 容 ：アピアランスケア相談会</a:t>
              </a:r>
              <a:endParaRPr lang="en-US" altLang="ja-JP" sz="1400" b="1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endParaRPr>
            </a:p>
          </p:txBody>
        </p:sp>
        <p:sp>
          <p:nvSpPr>
            <p:cNvPr id="10" name="テキスト ボックス 9">
              <a:extLst>
                <a:ext uri="{FF2B5EF4-FFF2-40B4-BE49-F238E27FC236}">
                  <a16:creationId xmlns:a16="http://schemas.microsoft.com/office/drawing/2014/main" id="{B6F0A0B4-13A9-411E-8893-07E8FB4F7D62}"/>
                </a:ext>
              </a:extLst>
            </p:cNvPr>
            <p:cNvSpPr txBox="1"/>
            <p:nvPr/>
          </p:nvSpPr>
          <p:spPr>
            <a:xfrm>
              <a:off x="2015222" y="5203346"/>
              <a:ext cx="3220495" cy="369332"/>
            </a:xfrm>
            <a:prstGeom prst="rect">
              <a:avLst/>
            </a:prstGeom>
            <a:solidFill>
              <a:srgbClr val="FFCC66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ja-JP" altLang="en-US" b="1" dirty="0">
                  <a:latin typeface="HG丸ｺﾞｼｯｸM-PRO" panose="020F0600000000000000" pitchFamily="50" charset="-128"/>
                  <a:ea typeface="HG丸ｺﾞｼｯｸM-PRO" panose="020F0600000000000000" pitchFamily="50" charset="-128"/>
                </a:rPr>
                <a:t>令和７年</a:t>
              </a:r>
              <a:r>
                <a:rPr lang="en-US" altLang="ja-JP" b="1" dirty="0">
                  <a:latin typeface="HG丸ｺﾞｼｯｸM-PRO" panose="020F0600000000000000" pitchFamily="50" charset="-128"/>
                  <a:ea typeface="HG丸ｺﾞｼｯｸM-PRO" panose="020F0600000000000000" pitchFamily="50" charset="-128"/>
                </a:rPr>
                <a:t>10</a:t>
              </a:r>
              <a:r>
                <a:rPr lang="ja-JP" altLang="en-US" b="1" dirty="0">
                  <a:latin typeface="HG丸ｺﾞｼｯｸM-PRO" panose="020F0600000000000000" pitchFamily="50" charset="-128"/>
                  <a:ea typeface="HG丸ｺﾞｼｯｸM-PRO" panose="020F0600000000000000" pitchFamily="50" charset="-128"/>
                </a:rPr>
                <a:t>月</a:t>
              </a:r>
              <a:r>
                <a:rPr lang="en-US" altLang="ja-JP" b="1" dirty="0">
                  <a:latin typeface="HG丸ｺﾞｼｯｸM-PRO" panose="020F0600000000000000" pitchFamily="50" charset="-128"/>
                  <a:ea typeface="HG丸ｺﾞｼｯｸM-PRO" panose="020F0600000000000000" pitchFamily="50" charset="-128"/>
                </a:rPr>
                <a:t>23</a:t>
              </a:r>
              <a:r>
                <a:rPr lang="ja-JP" altLang="en-US" b="1" dirty="0">
                  <a:latin typeface="HG丸ｺﾞｼｯｸM-PRO" panose="020F0600000000000000" pitchFamily="50" charset="-128"/>
                  <a:ea typeface="HG丸ｺﾞｼｯｸM-PRO" panose="020F0600000000000000" pitchFamily="50" charset="-128"/>
                </a:rPr>
                <a:t>日（木）</a:t>
              </a:r>
            </a:p>
          </p:txBody>
        </p:sp>
      </p:grpSp>
      <p:sp>
        <p:nvSpPr>
          <p:cNvPr id="13" name="テキスト ボックス 12">
            <a:extLst>
              <a:ext uri="{FF2B5EF4-FFF2-40B4-BE49-F238E27FC236}">
                <a16:creationId xmlns:a16="http://schemas.microsoft.com/office/drawing/2014/main" id="{A7904678-22DA-47FD-9008-0C37221C61A0}"/>
              </a:ext>
            </a:extLst>
          </p:cNvPr>
          <p:cNvSpPr txBox="1"/>
          <p:nvPr/>
        </p:nvSpPr>
        <p:spPr>
          <a:xfrm>
            <a:off x="2050106" y="8746900"/>
            <a:ext cx="4807894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5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お問合せ：緩和ケアセンター・がん相談支援センター</a:t>
            </a:r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BE2EFB38-90C3-44E8-B496-F67B1CCAF14F}"/>
              </a:ext>
            </a:extLst>
          </p:cNvPr>
          <p:cNvSpPr txBox="1"/>
          <p:nvPr/>
        </p:nvSpPr>
        <p:spPr>
          <a:xfrm>
            <a:off x="367072" y="1375287"/>
            <a:ext cx="594374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　春日井市民病院での緩和ケア、がんに関する取り組み</a:t>
            </a:r>
            <a:endParaRPr kumimoji="1" lang="en-US" altLang="ja-JP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r>
              <a:rPr kumimoji="1" lang="ja-JP" altLang="en-US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　の紹介をします。</a:t>
            </a:r>
          </a:p>
        </p:txBody>
      </p:sp>
      <p:pic>
        <p:nvPicPr>
          <p:cNvPr id="5" name="図 4">
            <a:extLst>
              <a:ext uri="{FF2B5EF4-FFF2-40B4-BE49-F238E27FC236}">
                <a16:creationId xmlns:a16="http://schemas.microsoft.com/office/drawing/2014/main" id="{C1893A4D-FC5E-4CEC-AB95-5034A1CE89F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8473" y="3806633"/>
            <a:ext cx="2083266" cy="1388844"/>
          </a:xfrm>
          <a:prstGeom prst="rect">
            <a:avLst/>
          </a:prstGeom>
        </p:spPr>
      </p:pic>
      <p:pic>
        <p:nvPicPr>
          <p:cNvPr id="15" name="図 14">
            <a:extLst>
              <a:ext uri="{FF2B5EF4-FFF2-40B4-BE49-F238E27FC236}">
                <a16:creationId xmlns:a16="http://schemas.microsoft.com/office/drawing/2014/main" id="{1AD6F2F8-D047-4452-B6EB-3A1C25744F7E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575" r="10344"/>
          <a:stretch/>
        </p:blipFill>
        <p:spPr>
          <a:xfrm>
            <a:off x="4039415" y="3807872"/>
            <a:ext cx="1810112" cy="1392567"/>
          </a:xfrm>
          <a:prstGeom prst="rect">
            <a:avLst/>
          </a:prstGeom>
        </p:spPr>
      </p:pic>
      <p:pic>
        <p:nvPicPr>
          <p:cNvPr id="4" name="図 3">
            <a:extLst>
              <a:ext uri="{FF2B5EF4-FFF2-40B4-BE49-F238E27FC236}">
                <a16:creationId xmlns:a16="http://schemas.microsoft.com/office/drawing/2014/main" id="{4C288BCB-0F1D-4F54-A4AE-B849016FD40A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14705" t="16188" r="20460" b="7188"/>
          <a:stretch/>
        </p:blipFill>
        <p:spPr>
          <a:xfrm>
            <a:off x="4081255" y="6985097"/>
            <a:ext cx="2083266" cy="1335258"/>
          </a:xfrm>
          <a:prstGeom prst="rect">
            <a:avLst/>
          </a:prstGeom>
        </p:spPr>
      </p:pic>
      <p:pic>
        <p:nvPicPr>
          <p:cNvPr id="21" name="図 20">
            <a:extLst>
              <a:ext uri="{FF2B5EF4-FFF2-40B4-BE49-F238E27FC236}">
                <a16:creationId xmlns:a16="http://schemas.microsoft.com/office/drawing/2014/main" id="{30B0B674-5F4B-40E6-928D-4D3FEC34A4BA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4870" r="-143" b="28787"/>
          <a:stretch/>
        </p:blipFill>
        <p:spPr>
          <a:xfrm>
            <a:off x="158172" y="6787690"/>
            <a:ext cx="3712726" cy="1907746"/>
          </a:xfrm>
          <a:prstGeom prst="rect">
            <a:avLst/>
          </a:prstGeom>
        </p:spPr>
      </p:pic>
      <p:pic>
        <p:nvPicPr>
          <p:cNvPr id="1026" name="Picture 2" descr="ピンクリボン 乳がんイラスト｜無料イラスト・フリー素材なら「イラストAC」">
            <a:extLst>
              <a:ext uri="{FF2B5EF4-FFF2-40B4-BE49-F238E27FC236}">
                <a16:creationId xmlns:a16="http://schemas.microsoft.com/office/drawing/2014/main" id="{F366EDEC-39B5-4135-9044-FCA2B8504CA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383" t="2911" r="13228"/>
          <a:stretch/>
        </p:blipFill>
        <p:spPr bwMode="auto">
          <a:xfrm>
            <a:off x="76199" y="8405334"/>
            <a:ext cx="743931" cy="7386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162251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図 6">
            <a:extLst>
              <a:ext uri="{FF2B5EF4-FFF2-40B4-BE49-F238E27FC236}">
                <a16:creationId xmlns:a16="http://schemas.microsoft.com/office/drawing/2014/main" id="{E12D303C-AA2C-4EBB-A143-695BFF1DA04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4870" r="-143" b="28787"/>
          <a:stretch/>
        </p:blipFill>
        <p:spPr>
          <a:xfrm>
            <a:off x="751544" y="3562597"/>
            <a:ext cx="5197993" cy="26709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593027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47</TotalTime>
  <Words>139</Words>
  <Application>Microsoft Office PowerPoint</Application>
  <PresentationFormat>画面に合わせる (4:3)</PresentationFormat>
  <Paragraphs>18</Paragraphs>
  <Slides>2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6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2</vt:i4>
      </vt:variant>
    </vt:vector>
  </HeadingPairs>
  <TitlesOfParts>
    <vt:vector size="9" baseType="lpstr">
      <vt:lpstr>HG丸ｺﾞｼｯｸM-PRO</vt:lpstr>
      <vt:lpstr>游ゴシック</vt:lpstr>
      <vt:lpstr>游ゴシック Light</vt:lpstr>
      <vt:lpstr>Arial</vt:lpstr>
      <vt:lpstr>Calibri</vt:lpstr>
      <vt:lpstr>Calibri Light</vt:lpstr>
      <vt:lpstr>Office テーマ</vt:lpstr>
      <vt:lpstr>PowerPoint プレゼンテーション</vt:lpstr>
      <vt:lpstr>PowerPoint プレゼンテーション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電子カルテ運用ユーザ</dc:creator>
  <cp:lastModifiedBy>user</cp:lastModifiedBy>
  <cp:revision>11</cp:revision>
  <cp:lastPrinted>2025-09-01T04:19:09Z</cp:lastPrinted>
  <dcterms:created xsi:type="dcterms:W3CDTF">2024-08-07T01:01:02Z</dcterms:created>
  <dcterms:modified xsi:type="dcterms:W3CDTF">2025-09-01T04:19:28Z</dcterms:modified>
</cp:coreProperties>
</file>